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295603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3 (problème 1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Chez le fleuriste</a:t>
            </a:r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lvl="1" fontAlgn="base"/>
            <a:r>
              <a:rPr lang="fr-FR" sz="3200" dirty="0"/>
              <a:t>Après ces achats,</a:t>
            </a:r>
          </a:p>
          <a:p>
            <a:pPr lvl="1" fontAlgn="base"/>
            <a:r>
              <a:rPr lang="fr-FR" sz="3200" dirty="0"/>
              <a:t>combien d’argent</a:t>
            </a:r>
          </a:p>
          <a:p>
            <a:pPr lvl="1" fontAlgn="base"/>
            <a:r>
              <a:rPr lang="fr-FR" sz="3200" dirty="0"/>
              <a:t>reste-t-il dans le</a:t>
            </a:r>
          </a:p>
          <a:p>
            <a:pPr lvl="1" fontAlgn="base"/>
            <a:r>
              <a:rPr lang="fr-FR" sz="3200" dirty="0"/>
              <a:t>porte-monnaie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5F6ADC2-4372-45DD-982A-1B0E0465A7A0}"/>
              </a:ext>
            </a:extLst>
          </p:cNvPr>
          <p:cNvGrpSpPr/>
          <p:nvPr/>
        </p:nvGrpSpPr>
        <p:grpSpPr>
          <a:xfrm>
            <a:off x="4762609" y="1651518"/>
            <a:ext cx="6540759" cy="4554169"/>
            <a:chOff x="0" y="0"/>
            <a:chExt cx="5749345" cy="4163977"/>
          </a:xfrm>
        </p:grpSpPr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25B570A3-4394-4E38-A738-83FCB10CD3B3}"/>
                </a:ext>
              </a:extLst>
            </p:cNvPr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3" t="23967" r="71762" b="22068"/>
            <a:stretch/>
          </p:blipFill>
          <p:spPr bwMode="auto">
            <a:xfrm>
              <a:off x="0" y="738906"/>
              <a:ext cx="2345515" cy="229330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0" name="Image 9" descr="Les Plantes, Pots De Fleurs, Contexte">
              <a:extLst>
                <a:ext uri="{FF2B5EF4-FFF2-40B4-BE49-F238E27FC236}">
                  <a16:creationId xmlns:a16="http://schemas.microsoft.com/office/drawing/2014/main" id="{4F878646-CC55-44E3-9BC2-93D28C4C0512}"/>
                </a:ext>
              </a:extLst>
            </p:cNvPr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46" t="15132" r="63541" b="17317"/>
            <a:stretch/>
          </p:blipFill>
          <p:spPr bwMode="auto">
            <a:xfrm>
              <a:off x="2615720" y="0"/>
              <a:ext cx="713255" cy="1257041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05CFA1F5-3A2D-46A2-AE72-69F3DB734C66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8084" y="1257041"/>
              <a:ext cx="713255" cy="1257041"/>
            </a:xfrm>
            <a:prstGeom prst="rect">
              <a:avLst/>
            </a:prstGeom>
            <a:noFill/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F3AAA81C-CF40-48DC-AD55-22E14519F143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5720" y="2514082"/>
              <a:ext cx="713255" cy="1257041"/>
            </a:xfrm>
            <a:prstGeom prst="rect">
              <a:avLst/>
            </a:prstGeom>
            <a:noFill/>
          </p:spPr>
        </p:pic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790087D9-FFA6-4894-B77E-60793413C092}"/>
                </a:ext>
              </a:extLst>
            </p:cNvPr>
            <p:cNvPicPr/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69" r="1802"/>
            <a:stretch/>
          </p:blipFill>
          <p:spPr bwMode="auto">
            <a:xfrm>
              <a:off x="4208815" y="1070946"/>
              <a:ext cx="1540530" cy="1011588"/>
            </a:xfrm>
            <a:prstGeom prst="rect">
              <a:avLst/>
            </a:prstGeom>
            <a:noFill/>
          </p:spPr>
        </p:pic>
        <p:sp>
          <p:nvSpPr>
            <p:cNvPr id="14" name="Flèche : droite 13">
              <a:extLst>
                <a:ext uri="{FF2B5EF4-FFF2-40B4-BE49-F238E27FC236}">
                  <a16:creationId xmlns:a16="http://schemas.microsoft.com/office/drawing/2014/main" id="{07A39115-0919-43BF-AFA7-4D9356DDC526}"/>
                </a:ext>
              </a:extLst>
            </p:cNvPr>
            <p:cNvSpPr/>
            <p:nvPr/>
          </p:nvSpPr>
          <p:spPr>
            <a:xfrm rot="19132579">
              <a:off x="2298479" y="1433459"/>
              <a:ext cx="634482" cy="26125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400"/>
            </a:p>
          </p:txBody>
        </p:sp>
        <p:sp>
          <p:nvSpPr>
            <p:cNvPr id="15" name="Flèche : droite 14">
              <a:extLst>
                <a:ext uri="{FF2B5EF4-FFF2-40B4-BE49-F238E27FC236}">
                  <a16:creationId xmlns:a16="http://schemas.microsoft.com/office/drawing/2014/main" id="{BC20F364-7A89-41AB-B72D-FCF8FBB361E0}"/>
                </a:ext>
              </a:extLst>
            </p:cNvPr>
            <p:cNvSpPr/>
            <p:nvPr/>
          </p:nvSpPr>
          <p:spPr>
            <a:xfrm rot="2100290">
              <a:off x="2352058" y="2154839"/>
              <a:ext cx="634482" cy="26125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400"/>
            </a:p>
          </p:txBody>
        </p:sp>
        <p:sp>
          <p:nvSpPr>
            <p:cNvPr id="16" name="Flèche : droite 15">
              <a:extLst>
                <a:ext uri="{FF2B5EF4-FFF2-40B4-BE49-F238E27FC236}">
                  <a16:creationId xmlns:a16="http://schemas.microsoft.com/office/drawing/2014/main" id="{2A2E159C-B500-4A4A-99F8-302AFEBF8866}"/>
                </a:ext>
              </a:extLst>
            </p:cNvPr>
            <p:cNvSpPr/>
            <p:nvPr/>
          </p:nvSpPr>
          <p:spPr>
            <a:xfrm rot="20955842">
              <a:off x="2452457" y="1733404"/>
              <a:ext cx="707417" cy="29675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400"/>
            </a:p>
          </p:txBody>
        </p:sp>
        <p:sp>
          <p:nvSpPr>
            <p:cNvPr id="17" name="Organigramme : Bande perforée 16">
              <a:extLst>
                <a:ext uri="{FF2B5EF4-FFF2-40B4-BE49-F238E27FC236}">
                  <a16:creationId xmlns:a16="http://schemas.microsoft.com/office/drawing/2014/main" id="{2AE2812D-6C73-4759-A416-730A56FA2372}"/>
                </a:ext>
              </a:extLst>
            </p:cNvPr>
            <p:cNvSpPr/>
            <p:nvPr/>
          </p:nvSpPr>
          <p:spPr>
            <a:xfrm>
              <a:off x="3145385" y="300287"/>
              <a:ext cx="1335556" cy="944264"/>
            </a:xfrm>
            <a:prstGeom prst="flowChartPunchedTa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fr-FR" sz="2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</a:rPr>
                <a:t>17,80€</a:t>
              </a:r>
              <a:endParaRPr lang="fr-FR" sz="24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8" name="Organigramme : Bande perforée 17">
              <a:extLst>
                <a:ext uri="{FF2B5EF4-FFF2-40B4-BE49-F238E27FC236}">
                  <a16:creationId xmlns:a16="http://schemas.microsoft.com/office/drawing/2014/main" id="{13E712CD-D43A-4F5B-8271-3E52F74BC235}"/>
                </a:ext>
              </a:extLst>
            </p:cNvPr>
            <p:cNvSpPr/>
            <p:nvPr/>
          </p:nvSpPr>
          <p:spPr>
            <a:xfrm>
              <a:off x="3394560" y="2082531"/>
              <a:ext cx="1339652" cy="980390"/>
            </a:xfrm>
            <a:prstGeom prst="flowChartPunchedTa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fr-FR" sz="2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</a:rPr>
                <a:t>24,60€</a:t>
              </a:r>
              <a:endParaRPr lang="fr-FR" sz="24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9" name="Organigramme : Bande perforée 18">
              <a:extLst>
                <a:ext uri="{FF2B5EF4-FFF2-40B4-BE49-F238E27FC236}">
                  <a16:creationId xmlns:a16="http://schemas.microsoft.com/office/drawing/2014/main" id="{CA559EA2-6E42-46FD-9A49-877AFA2885CF}"/>
                </a:ext>
              </a:extLst>
            </p:cNvPr>
            <p:cNvSpPr/>
            <p:nvPr/>
          </p:nvSpPr>
          <p:spPr>
            <a:xfrm>
              <a:off x="2839001" y="3183041"/>
              <a:ext cx="1427425" cy="980936"/>
            </a:xfrm>
            <a:prstGeom prst="flowChartPunchedTa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fr-FR" sz="2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</a:rPr>
                <a:t>24,60€</a:t>
              </a:r>
              <a:endParaRPr lang="fr-FR" sz="24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28337"/>
            <a:ext cx="1167800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3 (problème 2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paquets de café</a:t>
            </a:r>
            <a:endParaRPr lang="fr-FR" sz="3200" dirty="0"/>
          </a:p>
          <a:p>
            <a:pPr fontAlgn="base"/>
            <a:r>
              <a:rPr lang="fr-FR" sz="3200" dirty="0"/>
              <a:t>Des lots de 6 paquets</a:t>
            </a:r>
          </a:p>
          <a:p>
            <a:pPr fontAlgn="base"/>
            <a:r>
              <a:rPr lang="fr-FR" sz="3200" dirty="0"/>
              <a:t>de café sont en promotion :</a:t>
            </a:r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r>
              <a:rPr lang="fr-FR" sz="3200" dirty="0"/>
              <a:t>Si j’achète 30 paquets de café, est-ce que j’obtiendrai plus ou moins de 6 kilogrammes de café ? Justifie ta réponse.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A93292CE-1A92-4090-8B83-D8538A1772E2}"/>
              </a:ext>
            </a:extLst>
          </p:cNvPr>
          <p:cNvGrpSpPr/>
          <p:nvPr/>
        </p:nvGrpSpPr>
        <p:grpSpPr>
          <a:xfrm>
            <a:off x="5418072" y="1688840"/>
            <a:ext cx="3732148" cy="3480319"/>
            <a:chOff x="-180" y="180"/>
            <a:chExt cx="2236860" cy="1952820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C2C26C82-6C25-42A3-AA18-CCA9C57478AE}"/>
                </a:ext>
              </a:extLst>
            </p:cNvPr>
            <p:cNvPicPr/>
            <p:nvPr/>
          </p:nvPicPr>
          <p:blipFill>
            <a:blip r:embed="rId3"/>
            <a:srcRect r="59531"/>
            <a:stretch/>
          </p:blipFill>
          <p:spPr>
            <a:xfrm rot="5400000">
              <a:off x="514800" y="-514800"/>
              <a:ext cx="1205280" cy="22352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6E40411D-A986-4C6A-BD85-D0F3DA0470FB}"/>
                </a:ext>
              </a:extLst>
            </p:cNvPr>
            <p:cNvPicPr/>
            <p:nvPr/>
          </p:nvPicPr>
          <p:blipFill>
            <a:blip r:embed="rId4"/>
            <a:srcRect l="46854" r="27430"/>
            <a:stretch/>
          </p:blipFill>
          <p:spPr>
            <a:xfrm rot="5400000">
              <a:off x="736560" y="452880"/>
              <a:ext cx="765000" cy="2235240"/>
            </a:xfrm>
            <a:prstGeom prst="rect">
              <a:avLst/>
            </a:prstGeom>
            <a:ln w="0"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31502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3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5455A135-4BFF-44EE-B4CA-E9BF7D3E6615}"/>
              </a:ext>
            </a:extLst>
          </p:cNvPr>
          <p:cNvGrpSpPr/>
          <p:nvPr/>
        </p:nvGrpSpPr>
        <p:grpSpPr>
          <a:xfrm>
            <a:off x="3712025" y="1511560"/>
            <a:ext cx="4767943" cy="4301412"/>
            <a:chOff x="0" y="0"/>
            <a:chExt cx="2818980" cy="2369700"/>
          </a:xfrm>
        </p:grpSpPr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B2F2F267-1EEB-4B72-B948-82A27838FD69}"/>
                </a:ext>
              </a:extLst>
            </p:cNvPr>
            <p:cNvPicPr/>
            <p:nvPr/>
          </p:nvPicPr>
          <p:blipFill>
            <a:blip r:embed="rId4"/>
            <a:srcRect r="59532"/>
            <a:stretch/>
          </p:blipFill>
          <p:spPr>
            <a:xfrm rot="5400000">
              <a:off x="677520" y="-677520"/>
              <a:ext cx="1462320" cy="28173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5951C1D5-A386-4353-A295-392F2B050392}"/>
                </a:ext>
              </a:extLst>
            </p:cNvPr>
            <p:cNvPicPr/>
            <p:nvPr/>
          </p:nvPicPr>
          <p:blipFill>
            <a:blip r:embed="rId5"/>
            <a:srcRect l="46855" r="27429"/>
            <a:stretch/>
          </p:blipFill>
          <p:spPr>
            <a:xfrm rot="5400000">
              <a:off x="946080" y="496800"/>
              <a:ext cx="928440" cy="2817360"/>
            </a:xfrm>
            <a:prstGeom prst="rect">
              <a:avLst/>
            </a:prstGeom>
            <a:ln w="0"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120</Words>
  <Application>Microsoft Office PowerPoint</Application>
  <PresentationFormat>Grand écran</PresentationFormat>
  <Paragraphs>43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28</cp:revision>
  <dcterms:created xsi:type="dcterms:W3CDTF">2024-01-15T15:53:14Z</dcterms:created>
  <dcterms:modified xsi:type="dcterms:W3CDTF">2025-03-02T17:06:38Z</dcterms:modified>
</cp:coreProperties>
</file>